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7"/>
  </p:notesMasterIdLst>
  <p:handoutMasterIdLst>
    <p:handoutMasterId r:id="rId8"/>
  </p:handoutMasterIdLst>
  <p:sldIdLst>
    <p:sldId id="564" r:id="rId2"/>
    <p:sldId id="576" r:id="rId3"/>
    <p:sldId id="577" r:id="rId4"/>
    <p:sldId id="578" r:id="rId5"/>
    <p:sldId id="579" r:id="rId6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ter van Rooyen (WRP)" initials="PvR (WRP)" lastIdx="7" clrIdx="0"/>
  <p:cmAuthor id="1" name="Colin Talanda" initials="CT" lastIdx="3" clrIdx="1">
    <p:extLst>
      <p:ext uri="{19B8F6BF-5375-455C-9EA6-DF929625EA0E}">
        <p15:presenceInfo xmlns:p15="http://schemas.microsoft.com/office/powerpoint/2012/main" userId="S-1-5-21-1657082222-3515343215-833021923-11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3399"/>
    <a:srgbClr val="FFBC01"/>
    <a:srgbClr val="FB592D"/>
    <a:srgbClr val="FDEADA"/>
    <a:srgbClr val="FFFFFF"/>
    <a:srgbClr val="4A7EB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22" autoAdjust="0"/>
    <p:restoredTop sz="85278" autoAdjust="0"/>
  </p:normalViewPr>
  <p:slideViewPr>
    <p:cSldViewPr snapToGrid="0">
      <p:cViewPr varScale="1">
        <p:scale>
          <a:sx n="63" d="100"/>
          <a:sy n="63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BA0E0-4BE6-4A32-AE56-90BD3051A579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19406-1873-42A4-A305-7999F0E6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83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96F79-02F0-4926-9764-1D728F352A0B}" type="datetimeFigureOut">
              <a:rPr lang="en-ZA" smtClean="0"/>
              <a:t>2019-03-26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39D30-B17C-4499-BC23-2AA0CF843A5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981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WS Slide Cover3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DWS Slide Cover pic4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12888"/>
            <a:ext cx="9180513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450728" y="2148009"/>
            <a:ext cx="7077807" cy="3030660"/>
          </a:xfrm>
          <a:prstGeom prst="rect">
            <a:avLst/>
          </a:prstGeom>
        </p:spPr>
        <p:txBody>
          <a:bodyPr/>
          <a:lstStyle>
            <a:lvl1pPr algn="l">
              <a:defRPr lang="en-US" sz="2400" kern="12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ea typeface="ＭＳ Ｐゴシック" charset="0"/>
                <a:cs typeface="Gill Snas" charset="0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PRESENTATION TITLE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Presented by: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Name Surname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Designation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Directorate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Date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30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E374E3-DC7C-44D5-9424-E52ECA93ED9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3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91742AA-FB39-4743-8D79-A47C6E0FCC17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3ED148C-8680-4A42-A40D-8DDE8667E77B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76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CK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1"/>
            <a:ext cx="8229600" cy="1603375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6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1800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108" y="2130425"/>
            <a:ext cx="6981092" cy="1470025"/>
          </a:xfrm>
          <a:prstGeom prst="rect">
            <a:avLst/>
          </a:prstGeom>
        </p:spPr>
        <p:txBody>
          <a:bodyPr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108" y="3886200"/>
            <a:ext cx="62952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713A5C-2932-4534-9E8D-1C012D084504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31" y="90006"/>
            <a:ext cx="7807569" cy="745263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0" indent="0">
              <a:lnSpc>
                <a:spcPct val="200000"/>
              </a:lnSpc>
              <a:buNone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623888" indent="-536575">
              <a:buFont typeface="Wingdings" panose="05000000000000000000" pitchFamily="2" charset="2"/>
              <a:buChar char="§"/>
              <a:defRPr/>
            </a:lvl4pPr>
            <a:lvl5pPr marL="984250" indent="-3603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F34E562-BF6F-4C59-B768-59E760B680E5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98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70338"/>
            <a:ext cx="7789984" cy="764931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47675" indent="-447675">
              <a:lnSpc>
                <a:spcPct val="150000"/>
              </a:lnSpc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809625" indent="-361950">
              <a:lnSpc>
                <a:spcPct val="150000"/>
              </a:lnSpc>
              <a:buFont typeface="Wingdings" panose="05000000000000000000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257300" indent="-360363">
              <a:buFont typeface="Arial" panose="020B0604020202020204" pitchFamily="34" charset="0"/>
              <a:buChar char="•"/>
              <a:defRPr/>
            </a:lvl4pPr>
            <a:lvl5pPr marL="1617663" indent="-360363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4FD9519-BB22-46F4-B759-70E021C5ECE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6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4406900"/>
            <a:ext cx="7035190" cy="1362075"/>
          </a:xfrm>
          <a:prstGeom prst="rect">
            <a:avLst/>
          </a:prstGeom>
        </p:spPr>
        <p:txBody>
          <a:bodyPr anchor="ctr"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523" y="2906713"/>
            <a:ext cx="703519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A4324F8-2CB8-4DB3-8108-33FCF77E3E6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6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4638"/>
            <a:ext cx="7789983" cy="1143000"/>
          </a:xfrm>
          <a:prstGeom prst="rect">
            <a:avLst/>
          </a:prstGeom>
        </p:spPr>
        <p:txBody>
          <a:bodyPr/>
          <a:lstStyle>
            <a:lvl1pPr algn="l">
              <a:defRPr lang="en-US" sz="2400" b="1" kern="120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814" y="1600200"/>
            <a:ext cx="4050000" cy="4525963"/>
          </a:xfrm>
          <a:prstGeom prst="rect">
            <a:avLst/>
          </a:prstGeom>
        </p:spPr>
        <p:txBody>
          <a:bodyPr/>
          <a:lstStyle>
            <a:lvl1pPr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160" y="1600200"/>
            <a:ext cx="4050000" cy="452596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742950" indent="-285750"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1143000" indent="-228600"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42950" lvl="1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</a:pPr>
            <a:r>
              <a:rPr lang="en-US" dirty="0" smtClean="0"/>
              <a:t>Second level</a:t>
            </a:r>
          </a:p>
          <a:p>
            <a:pPr marL="1143000" lvl="2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2341320-839A-4850-9931-04621EBB9E36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4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90006"/>
            <a:ext cx="8247184" cy="652944"/>
          </a:xfrm>
          <a:prstGeom prst="rect">
            <a:avLst/>
          </a:prstGeom>
        </p:spPr>
        <p:txBody>
          <a:bodyPr/>
          <a:lstStyle>
            <a:lvl1pPr algn="l">
              <a:lnSpc>
                <a:spcPct val="150000"/>
              </a:lnSpc>
              <a:defRPr lang="en-US" sz="2400" b="1" kern="1200" cap="all" baseline="0" dirty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D063FA6-F4CA-493A-A821-95EF10B3863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1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97830B-32D0-4A00-A109-A335D623297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66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3050"/>
            <a:ext cx="256869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816" y="1435100"/>
            <a:ext cx="256869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2A1D04-DFEE-46A1-A188-A4D6F8F3F590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3/26/2019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0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 descr="DWS Slide Pages1.jpg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1588"/>
            <a:ext cx="1584081" cy="651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6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2588302"/>
            <a:ext cx="8090628" cy="1143000"/>
          </a:xfrm>
        </p:spPr>
        <p:txBody>
          <a:bodyPr>
            <a:noAutofit/>
          </a:bodyPr>
          <a:lstStyle/>
          <a:p>
            <a:pPr marL="342900" indent="-342900" algn="ctr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  <a:t>9.5: Implementation of Infrastructural Augmentation Option (LHWP Ph2)</a:t>
            </a:r>
            <a:endParaRPr lang="en-ZA" altLang="en-US" sz="36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039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196752"/>
            <a:ext cx="8217346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The following project management activities are on-going: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Procurement </a:t>
            </a:r>
            <a:r>
              <a:rPr lang="en-ZA" dirty="0"/>
              <a:t>activities for consultancy services </a:t>
            </a:r>
            <a:r>
              <a:rPr lang="en-ZA" dirty="0" smtClean="0"/>
              <a:t>contracts.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Procurement </a:t>
            </a:r>
            <a:r>
              <a:rPr lang="en-ZA" dirty="0"/>
              <a:t>activities for the construction </a:t>
            </a:r>
            <a:r>
              <a:rPr lang="en-ZA" dirty="0" smtClean="0"/>
              <a:t>contracts.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Contract </a:t>
            </a:r>
            <a:r>
              <a:rPr lang="en-ZA" dirty="0"/>
              <a:t>administration of all awarded contracts in Phase II.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-27384"/>
            <a:ext cx="8083996" cy="1143000"/>
          </a:xfrm>
        </p:spPr>
        <p:txBody>
          <a:bodyPr anchor="ctr" anchorCtr="0"/>
          <a:lstStyle/>
          <a:p>
            <a:pPr algn="l">
              <a:lnSpc>
                <a:spcPct val="114000"/>
              </a:lnSpc>
            </a:pPr>
            <a:r>
              <a:rPr lang="en-ZA" sz="3200" b="1" dirty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PROJECT MANAGEMENT UNIT (PMU)</a:t>
            </a:r>
          </a:p>
        </p:txBody>
      </p:sp>
    </p:spTree>
    <p:extLst>
      <p:ext uri="{BB962C8B-B14F-4D97-AF65-F5344CB8AC3E}">
        <p14:creationId xmlns:p14="http://schemas.microsoft.com/office/powerpoint/2010/main" val="279854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115616"/>
            <a:ext cx="8217346" cy="5409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Phase </a:t>
            </a:r>
            <a:r>
              <a:rPr lang="en-ZA" dirty="0"/>
              <a:t>II </a:t>
            </a:r>
            <a:r>
              <a:rPr lang="en-ZA" dirty="0" smtClean="0"/>
              <a:t>Procurement Status (December 2017):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13 contracts</a:t>
            </a:r>
            <a:r>
              <a:rPr lang="en-ZA" dirty="0"/>
              <a:t>, mostly designs and Environmental &amp; Social studies are </a:t>
            </a:r>
            <a:r>
              <a:rPr lang="en-ZA" dirty="0" smtClean="0"/>
              <a:t>complete.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23 Contracts </a:t>
            </a:r>
            <a:r>
              <a:rPr lang="en-ZA" dirty="0"/>
              <a:t>have been awarded and are in force. </a:t>
            </a:r>
            <a:r>
              <a:rPr lang="en-ZA" b="1" dirty="0"/>
              <a:t>Of significance are the dam and tunnel consultancy </a:t>
            </a:r>
            <a:r>
              <a:rPr lang="en-ZA" b="1" dirty="0" smtClean="0"/>
              <a:t>contracts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10 </a:t>
            </a:r>
            <a:r>
              <a:rPr lang="en-ZA" dirty="0"/>
              <a:t>contracts are in evaluation and approval </a:t>
            </a:r>
            <a:r>
              <a:rPr lang="en-ZA" dirty="0" smtClean="0"/>
              <a:t>stages.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No </a:t>
            </a:r>
            <a:r>
              <a:rPr lang="en-ZA" dirty="0"/>
              <a:t>contracts are at the bidding/tendering stage.</a:t>
            </a:r>
          </a:p>
          <a:p>
            <a:pPr marL="0" indent="0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-27384"/>
            <a:ext cx="8083996" cy="1143000"/>
          </a:xfrm>
        </p:spPr>
        <p:txBody>
          <a:bodyPr anchor="ctr" anchorCtr="0"/>
          <a:lstStyle/>
          <a:p>
            <a:pPr algn="l">
              <a:lnSpc>
                <a:spcPct val="114000"/>
              </a:lnSpc>
            </a:pPr>
            <a:r>
              <a:rPr lang="en-ZA" sz="3200" b="1" dirty="0" smtClean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Procurement Summary</a:t>
            </a:r>
            <a:endParaRPr lang="en-ZA" sz="3200" b="1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7516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196752"/>
            <a:ext cx="8217346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ZA" dirty="0" smtClean="0"/>
              <a:t>Bids </a:t>
            </a:r>
            <a:r>
              <a:rPr lang="en-ZA" dirty="0"/>
              <a:t>for the first </a:t>
            </a:r>
            <a:r>
              <a:rPr lang="en-ZA" dirty="0" smtClean="0"/>
              <a:t>3 </a:t>
            </a:r>
            <a:r>
              <a:rPr lang="en-ZA" dirty="0"/>
              <a:t>construction </a:t>
            </a:r>
            <a:r>
              <a:rPr lang="en-ZA" dirty="0" smtClean="0"/>
              <a:t>contracts (North </a:t>
            </a:r>
            <a:r>
              <a:rPr lang="en-ZA" dirty="0"/>
              <a:t>East Access Road, Polihali Village civil works and the Polihali Dam Diversion Tunnel around the </a:t>
            </a:r>
            <a:r>
              <a:rPr lang="en-ZA" dirty="0" smtClean="0"/>
              <a:t>dam wall) currently </a:t>
            </a:r>
            <a:r>
              <a:rPr lang="en-ZA" dirty="0"/>
              <a:t>under </a:t>
            </a:r>
            <a:r>
              <a:rPr lang="en-ZA" dirty="0" smtClean="0"/>
              <a:t>evaluation –awarded by </a:t>
            </a:r>
            <a:r>
              <a:rPr lang="en-ZA" dirty="0"/>
              <a:t>end March </a:t>
            </a:r>
            <a:r>
              <a:rPr lang="en-ZA" dirty="0" smtClean="0"/>
              <a:t>2018.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ZA" dirty="0" smtClean="0"/>
              <a:t>Geotechnical </a:t>
            </a:r>
            <a:r>
              <a:rPr lang="en-ZA" dirty="0"/>
              <a:t>drilling (</a:t>
            </a:r>
            <a:r>
              <a:rPr lang="en-ZA" dirty="0" smtClean="0"/>
              <a:t>investigations </a:t>
            </a:r>
            <a:r>
              <a:rPr lang="en-ZA" dirty="0"/>
              <a:t>for the Polihali Dam and Polihali – Katse </a:t>
            </a:r>
            <a:r>
              <a:rPr lang="en-ZA" dirty="0" smtClean="0"/>
              <a:t>Tunnel) at </a:t>
            </a:r>
            <a:r>
              <a:rPr lang="en-ZA" dirty="0"/>
              <a:t>an advance </a:t>
            </a:r>
            <a:r>
              <a:rPr lang="en-ZA" dirty="0" smtClean="0"/>
              <a:t>stage. Will </a:t>
            </a:r>
            <a:r>
              <a:rPr lang="en-ZA" dirty="0"/>
              <a:t>be complete in time for the Dam design and Tunnel design consultants to factor into the designs.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-27384"/>
            <a:ext cx="8083996" cy="1143000"/>
          </a:xfrm>
        </p:spPr>
        <p:txBody>
          <a:bodyPr anchor="ctr" anchorCtr="0"/>
          <a:lstStyle/>
          <a:p>
            <a:pPr algn="l">
              <a:lnSpc>
                <a:spcPct val="114000"/>
              </a:lnSpc>
            </a:pPr>
            <a:r>
              <a:rPr lang="en-ZA" sz="3200" b="1" dirty="0" smtClean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Procurement Summary</a:t>
            </a:r>
            <a:endParaRPr lang="en-ZA" sz="3200" b="1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76663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-27384"/>
            <a:ext cx="8083996" cy="1143000"/>
          </a:xfrm>
        </p:spPr>
        <p:txBody>
          <a:bodyPr anchor="ctr" anchorCtr="0"/>
          <a:lstStyle/>
          <a:p>
            <a:pPr algn="l">
              <a:lnSpc>
                <a:spcPct val="114000"/>
              </a:lnSpc>
            </a:pPr>
            <a:r>
              <a:rPr lang="en-ZA" sz="3200" b="1" dirty="0" smtClean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Procurement Millstones</a:t>
            </a:r>
            <a:endParaRPr lang="en-ZA" sz="3200" b="1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2292" t="27960" r="17500" b="10174"/>
          <a:stretch/>
        </p:blipFill>
        <p:spPr>
          <a:xfrm>
            <a:off x="2438400" y="1733549"/>
            <a:ext cx="4610100" cy="3821846"/>
          </a:xfrm>
          <a:prstGeom prst="rect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380596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12650</TotalTime>
  <Words>188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Arial</vt:lpstr>
      <vt:lpstr>Calibri</vt:lpstr>
      <vt:lpstr>Courier New</vt:lpstr>
      <vt:lpstr>Gill Sans</vt:lpstr>
      <vt:lpstr>Gill Snas</vt:lpstr>
      <vt:lpstr>Wingdings</vt:lpstr>
      <vt:lpstr>1_Office Theme</vt:lpstr>
      <vt:lpstr>9.5: Implementation of Infrastructural Augmentation Option (LHWP Ph2)</vt:lpstr>
      <vt:lpstr>PROJECT MANAGEMENT UNIT (PMU)</vt:lpstr>
      <vt:lpstr>Procurement Summary</vt:lpstr>
      <vt:lpstr>Procurement Summary</vt:lpstr>
      <vt:lpstr>Procurement Millstones</vt:lpstr>
    </vt:vector>
  </TitlesOfParts>
  <Company>BKS PTY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Robertson, Guy</dc:creator>
  <cp:lastModifiedBy>Colin Talanda</cp:lastModifiedBy>
  <cp:revision>409</cp:revision>
  <cp:lastPrinted>2018-02-26T15:33:06Z</cp:lastPrinted>
  <dcterms:created xsi:type="dcterms:W3CDTF">2014-08-06T06:48:46Z</dcterms:created>
  <dcterms:modified xsi:type="dcterms:W3CDTF">2019-03-26T12:01:21Z</dcterms:modified>
</cp:coreProperties>
</file>